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4" r:id="rId5"/>
    <p:sldId id="285" r:id="rId6"/>
    <p:sldId id="286" r:id="rId7"/>
    <p:sldId id="259" r:id="rId8"/>
    <p:sldId id="260" r:id="rId9"/>
    <p:sldId id="261" r:id="rId10"/>
    <p:sldId id="287" r:id="rId11"/>
    <p:sldId id="262" r:id="rId12"/>
    <p:sldId id="263" r:id="rId13"/>
    <p:sldId id="292" r:id="rId14"/>
    <p:sldId id="264" r:id="rId15"/>
    <p:sldId id="290" r:id="rId16"/>
    <p:sldId id="291" r:id="rId17"/>
    <p:sldId id="265" r:id="rId18"/>
    <p:sldId id="267" r:id="rId19"/>
    <p:sldId id="295" r:id="rId20"/>
    <p:sldId id="296" r:id="rId21"/>
    <p:sldId id="297" r:id="rId22"/>
    <p:sldId id="298" r:id="rId23"/>
    <p:sldId id="299" r:id="rId24"/>
    <p:sldId id="300" r:id="rId25"/>
    <p:sldId id="273" r:id="rId26"/>
    <p:sldId id="279" r:id="rId27"/>
  </p:sldIdLst>
  <p:sldSz cx="9144000" cy="5143500" type="screen16x9"/>
  <p:notesSz cx="6797675" cy="9928225"/>
  <p:embeddedFontLst>
    <p:embeddedFont>
      <p:font typeface="Angsana New" pitchFamily="18" charset="-34"/>
      <p:regular r:id="rId30"/>
      <p:bold r:id="rId31"/>
      <p:italic r:id="rId32"/>
      <p:boldItalic r:id="rId33"/>
    </p:embeddedFont>
    <p:embeddedFont>
      <p:font typeface="TH SarabunPSK" pitchFamily="34" charset="-34"/>
      <p:regular r:id="rId34"/>
      <p:bold r:id="rId35"/>
      <p:italic r:id="rId36"/>
      <p:boldItalic r:id="rId37"/>
    </p:embeddedFont>
    <p:embeddedFont>
      <p:font typeface="Tinos" charset="0"/>
      <p:regular r:id="rId38"/>
      <p:bold r:id="rId39"/>
      <p:italic r:id="rId40"/>
      <p:boldItalic r:id="rId41"/>
    </p:embeddedFont>
    <p:embeddedFont>
      <p:font typeface="Playfair Display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BA37757-BD53-4818-AC10-B0B6FA86B605}">
  <a:tblStyle styleId="{3BA37757-BD53-4818-AC10-B0B6FA86B6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ลักษณะ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ลักษณะ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4" autoAdjust="0"/>
  </p:normalViewPr>
  <p:slideViewPr>
    <p:cSldViewPr>
      <p:cViewPr>
        <p:scale>
          <a:sx n="125" d="100"/>
          <a:sy n="125" d="100"/>
        </p:scale>
        <p:origin x="-72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D0825-C641-4F9B-B91E-058BFBA67D84}" type="datetimeFigureOut">
              <a:rPr lang="th-TH" smtClean="0"/>
              <a:t>13/07/61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4C685-D64C-46B5-8FE8-F87CB2F6E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429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842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2.png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2296513" y="2182213"/>
            <a:ext cx="15791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626393" y="2481475"/>
            <a:ext cx="3517607" cy="266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5465075" y="-1026425"/>
            <a:ext cx="2662025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Shape 14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15" name="Shape 1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18" name="Shape 18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5"/>
            <a:ext cx="25364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7" y="2730953"/>
            <a:ext cx="970522" cy="13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BLANK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449075" y="-876950"/>
            <a:ext cx="769994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721662" y="-740712"/>
            <a:ext cx="12617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477665" y="3663565"/>
            <a:ext cx="789205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312293" y="-515832"/>
            <a:ext cx="1325400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-1" y="2962275"/>
            <a:ext cx="1406427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8051794" y="2633848"/>
            <a:ext cx="1092207" cy="25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 descr="11.png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1426387" y="1569262"/>
            <a:ext cx="2147850" cy="500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 descr="4.png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5569537" y="-997538"/>
            <a:ext cx="258645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Shape 23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24" name="Shape 2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8" name="Shape 28" descr="3.png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 descr="7.png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Shape 33"/>
          <p:cNvGrpSpPr/>
          <p:nvPr/>
        </p:nvGrpSpPr>
        <p:grpSpPr>
          <a:xfrm>
            <a:off x="1638168" y="1095794"/>
            <a:ext cx="5867786" cy="2951912"/>
            <a:chOff x="615225" y="581250"/>
            <a:chExt cx="7913400" cy="3981000"/>
          </a:xfrm>
        </p:grpSpPr>
        <p:sp>
          <p:nvSpPr>
            <p:cNvPr id="34" name="Shape 3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4276500" y="3703848"/>
            <a:ext cx="591000" cy="591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750400" y="1164100"/>
            <a:ext cx="3643200" cy="28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x="3593400" y="3748272"/>
            <a:ext cx="1957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Shape 39" descr="10.png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9525" y="2599625"/>
            <a:ext cx="3138200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2.png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4297650" y="42926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3.png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031774" y="-1060351"/>
            <a:ext cx="25275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Shape 44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45" name="Shape 4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9" name="Shape 49" descr="5.png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7397875" y="1847850"/>
            <a:ext cx="17461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 descr="6.png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2.png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Shape 54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55" name="Shape 5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191650" y="2115774"/>
            <a:ext cx="3281700" cy="2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70800" y="2115774"/>
            <a:ext cx="3281700" cy="2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Shape 60" descr="7.png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2380575"/>
            <a:ext cx="1528900" cy="27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 descr="11.png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7005675" y="3455208"/>
            <a:ext cx="2147850" cy="16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11.png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1014" y="1333539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4.png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6293387" y="2292888"/>
            <a:ext cx="2062675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Shape 66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67" name="Shape 6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76100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3455677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5735254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3" name="Shape 73" descr="1.png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6943724" y="-90783"/>
            <a:ext cx="21336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7.png"/>
          <p:cNvPicPr preferRelativeResize="0"/>
          <p:nvPr/>
        </p:nvPicPr>
        <p:blipFill rotWithShape="1">
          <a:blip r:embed="rId2">
            <a:alphaModFix/>
          </a:blip>
          <a:srcRect l="49259" b="18374"/>
          <a:stretch/>
        </p:blipFill>
        <p:spPr>
          <a:xfrm rot="5400000">
            <a:off x="418138" y="-437188"/>
            <a:ext cx="1478299" cy="233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Shape 77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78" name="Shape 78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81" name="Shape 81" descr="3.png"/>
          <p:cNvPicPr preferRelativeResize="0"/>
          <p:nvPr/>
        </p:nvPicPr>
        <p:blipFill rotWithShape="1">
          <a:blip r:embed="rId3">
            <a:alphaModFix/>
          </a:blip>
          <a:srcRect r="17197" b="18533"/>
          <a:stretch/>
        </p:blipFill>
        <p:spPr>
          <a:xfrm>
            <a:off x="6915150" y="2889625"/>
            <a:ext cx="2228850" cy="22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 descr="5.png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7727980" y="1889850"/>
            <a:ext cx="1416020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descr="11.png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23620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Shape 95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96" name="Shape 9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" name="Shape 98" descr="2.png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949199" y="-968250"/>
            <a:ext cx="1654426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6.png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7639050" y="3602476"/>
            <a:ext cx="1504950" cy="154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">
  <p:cSld name="BLANK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5076912" y="-1318612"/>
            <a:ext cx="116205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266495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972175" y="2743150"/>
            <a:ext cx="3171824" cy="2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6379650" y="-773625"/>
            <a:ext cx="2000250" cy="35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5"/>
            <a:ext cx="25364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7548050" y="1476375"/>
            <a:ext cx="159595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งบบุคลากร</a:t>
            </a:r>
            <a:endParaRPr sz="8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ctrTitle" idx="4294967295"/>
          </p:nvPr>
        </p:nvSpPr>
        <p:spPr>
          <a:xfrm>
            <a:off x="2195736" y="1995686"/>
            <a:ext cx="4549255" cy="1340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th-TH" sz="80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ค่าจ้างชั่วคราว</a:t>
            </a:r>
            <a:endParaRPr sz="8000" dirty="0">
              <a:solidFill>
                <a:srgbClr val="FF0000"/>
              </a:solidFill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3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 idx="4294967295"/>
          </p:nvPr>
        </p:nvSpPr>
        <p:spPr>
          <a:xfrm>
            <a:off x="1331640" y="987574"/>
            <a:ext cx="7416824" cy="3312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ค่าจ้างชั่วคราว 	</a:t>
            </a: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ได้แก่ </a:t>
            </a:r>
            <a:b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พนักงานราชการ 		เจ้าหน้าที่ธุรการโรงเรียน </a:t>
            </a:r>
            <a:b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พี่เลี้ยงเด็กพิการ 		นักการภารโรง </a:t>
            </a:r>
            <a:b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ครูขาดแคลนวิกฤติ		ครูโครงการ </a:t>
            </a:r>
            <a:r>
              <a:rPr lang="en-US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SP2</a:t>
            </a:r>
            <a:r>
              <a:rPr lang="en-US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ครูโครงการวิทยาศาสตร์-คณิตศาสตร์</a:t>
            </a:r>
            <a:b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sz="40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411760" y="1707654"/>
            <a:ext cx="4392488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ลูกจ้างจ่ายเงินสะสม	5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259632" y="843558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ประกันสังคม</a:t>
            </a:r>
            <a:endParaRPr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Shape 176"/>
          <p:cNvSpPr txBox="1">
            <a:spLocks noGrp="1"/>
          </p:cNvSpPr>
          <p:nvPr>
            <p:ph type="body" idx="1"/>
          </p:nvPr>
        </p:nvSpPr>
        <p:spPr>
          <a:xfrm>
            <a:off x="2411760" y="2571750"/>
            <a:ext cx="4392488" cy="93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นายจ้างจ่ายเงินสมทบ	5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" name="Shape 168"/>
          <p:cNvSpPr txBox="1">
            <a:spLocks/>
          </p:cNvSpPr>
          <p:nvPr/>
        </p:nvSpPr>
        <p:spPr>
          <a:xfrm>
            <a:off x="899592" y="1779662"/>
            <a:ext cx="684076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สิทธิประโยชน์ของพนักงานราชการ</a:t>
            </a:r>
            <a:endParaRPr lang="th-TH" sz="40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hape 168"/>
          <p:cNvSpPr txBox="1">
            <a:spLocks/>
          </p:cNvSpPr>
          <p:nvPr/>
        </p:nvSpPr>
        <p:spPr>
          <a:xfrm>
            <a:off x="1115616" y="2499742"/>
            <a:ext cx="7200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th-TH" sz="2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ตามประกาศคณะกรรมการบริหารพนักงานราชการ (ฉบับที่ 2) พ.ศ.2560</a:t>
            </a:r>
            <a:endParaRPr lang="th-TH" sz="2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83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55576" y="699542"/>
            <a:ext cx="7632848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พนักงานราชการมีสิทธิลา ดังนี้</a:t>
            </a:r>
            <a:b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endParaRPr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50993"/>
              </p:ext>
            </p:extLst>
          </p:nvPr>
        </p:nvGraphicFramePr>
        <p:xfrm>
          <a:off x="755576" y="1347614"/>
          <a:ext cx="7632848" cy="2906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/>
                <a:gridCol w="2898511"/>
                <a:gridCol w="3294177"/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ประเภทการลา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สิทธิการลา 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ค่าตอบแทนระหว่างลา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ลาป่วย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ลาได้เท่าที่ป่วยจริง 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ถ้าลาตั้งแต่ 3 วันทำการขึ้นไป ให้แนบใบรับรองแพทย์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30 วัน 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ส่วนที่เกิน 30 วัน 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ใช้สิทธิรับเงินจากประกันสังคม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ลาคลอดบุตร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 วัน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45 วัน 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ส่วนที่เกิน</a:t>
                      </a:r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45 วันให้รับจาก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กองทุนประกันสังคม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55576" y="699542"/>
            <a:ext cx="7632848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พนักงานราชการมีสิทธิลา ดังนี้</a:t>
            </a:r>
            <a:b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endParaRPr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50416"/>
              </p:ext>
            </p:extLst>
          </p:nvPr>
        </p:nvGraphicFramePr>
        <p:xfrm>
          <a:off x="755576" y="1347614"/>
          <a:ext cx="7632848" cy="25408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/>
                <a:gridCol w="2898511"/>
                <a:gridCol w="3294177"/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ประเภทการลา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สิทธิการลา 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ค่าตอบแทนระหว่างลา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ลากิจส่วนตัว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10 วันทำการ</a:t>
                      </a:r>
                    </a:p>
                    <a:p>
                      <a:pPr algn="ctr"/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10 วัน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ลาพักผ่อน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 วันทำการ</a:t>
                      </a: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ปีแรกทำงานไม่ครบ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6 เดือน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ไม่มีสิทธิลาพักผ่อน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10 วัน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2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55576" y="699542"/>
            <a:ext cx="7632848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พนักงานราชการมีสิทธิลา ดังนี้</a:t>
            </a:r>
            <a:b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endParaRPr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61433"/>
              </p:ext>
            </p:extLst>
          </p:nvPr>
        </p:nvGraphicFramePr>
        <p:xfrm>
          <a:off x="755576" y="1347614"/>
          <a:ext cx="7632848" cy="2906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/>
                <a:gridCol w="3168352"/>
                <a:gridCol w="2808312"/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ประเภทการลา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สิทธิการลา 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ค่าตอบแทนระหว่างลา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ลาเพื่อรับราชการทหาร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เมื่อพ้นจากการเข้ารับการตรวจเลือกหรือระดมพล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ให้กลับเข้าปฏิบัติงานภายใน 7 วัน</a:t>
                      </a:r>
                      <a:endParaRPr lang="th-TH" sz="24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60 วัน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ลาอุปสมบท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หรือประกอบ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พิธี</a:t>
                      </a:r>
                      <a:r>
                        <a:rPr lang="th-TH" sz="24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ฮัจญ์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120 วัน</a:t>
                      </a:r>
                    </a:p>
                    <a:p>
                      <a:pPr algn="ctr"/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120 วัน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7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259632" y="1275606"/>
            <a:ext cx="6840760" cy="23042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กรณีที่พนักงานราชการเข้าทำงานไม่ถึง 1 ปี </a:t>
            </a:r>
            <a:b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ให้ทอนสิทธิที่จะได้รับค่าตอบแทนการลากิจส่วนตัว และการลาพักผ่อนลงตามส่วนของจำนวนวันที่จ้าง</a:t>
            </a:r>
            <a:endParaRPr sz="36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7814250" y="40640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259632" y="771551"/>
            <a:ext cx="664080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สิทธิประโยชน์อื่น ๆ</a:t>
            </a:r>
            <a:endParaRPr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" name="Shape 206"/>
          <p:cNvSpPr txBox="1">
            <a:spLocks/>
          </p:cNvSpPr>
          <p:nvPr/>
        </p:nvSpPr>
        <p:spPr>
          <a:xfrm>
            <a:off x="1259632" y="1347614"/>
            <a:ext cx="6640800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ค่าตอบแทนการปฏิบัติงานนอกเวลาราชการ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ค่าใช้จ่ายในการเดินทางไปราชการ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ค่าเบี้ยประชุม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ค่าใช้จ่ายในการฝึกอบรม</a:t>
            </a:r>
          </a:p>
          <a:p>
            <a:pPr algn="l"/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hape 206"/>
          <p:cNvSpPr txBox="1">
            <a:spLocks/>
          </p:cNvSpPr>
          <p:nvPr/>
        </p:nvSpPr>
        <p:spPr>
          <a:xfrm>
            <a:off x="1187624" y="3435846"/>
            <a:ext cx="66408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th-TH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เบิกตามระเบียบกระทรวงการคลังฯ </a:t>
            </a:r>
          </a:p>
          <a:p>
            <a:pPr algn="l"/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ของข้าราชการโดยอนุโลม</a:t>
            </a:r>
            <a:endParaRPr lang="th-TH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7" name="Shape 168"/>
          <p:cNvSpPr txBox="1">
            <a:spLocks/>
          </p:cNvSpPr>
          <p:nvPr/>
        </p:nvSpPr>
        <p:spPr>
          <a:xfrm>
            <a:off x="929680" y="1491630"/>
            <a:ext cx="684076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สิทธิประโยชน์ของลูกจ้างชั่วคราว</a:t>
            </a:r>
            <a:endParaRPr lang="th-TH" sz="40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hape 168"/>
          <p:cNvSpPr txBox="1">
            <a:spLocks/>
          </p:cNvSpPr>
          <p:nvPr/>
        </p:nvSpPr>
        <p:spPr>
          <a:xfrm>
            <a:off x="1115616" y="2499742"/>
            <a:ext cx="7200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th-TH" sz="2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28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ระเบียบว่าด้วยการจ่ายค่าจ้างลูกจ้างของส่วนราชการ พ.ศ.2526 </a:t>
            </a:r>
            <a:endParaRPr lang="th-TH" sz="2800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8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แก้ไขเพิ่มเติม (ฉบับที่ 2) พ.ศ.2536 และ (ฉบับที่ 3) พ.ศ.2539</a:t>
            </a:r>
            <a:endParaRPr lang="th-TH" sz="2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23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971600" y="1275606"/>
            <a:ext cx="7100820" cy="3255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รายจ่ายที่กำหนดให้จ่ายเพื่อการบริหารงานบุคคลภาครัฐ ได้แก่ รายจ่ายที่จ่ายในลักษณะเงินเดือน ค่าจ้างประจำ ค่าจ้างชั่วคราว และค่าตอบแทนพนักงานราชการ รวมถึงรายจ่ายที่กำหนดให้จ่ายจากงบรายจ่ายอื่น ๆ ในลักษณะรายจ่ายดังกล่าว</a:t>
            </a:r>
            <a:endParaRPr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566341"/>
            <a:ext cx="23891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55576" y="699542"/>
            <a:ext cx="7632848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ลูกจ้างชั่วคราวมีสิทธิลาโดยได้รับค่าจ้าง ดังนี้</a:t>
            </a:r>
            <a:br>
              <a:rPr lang="th-TH" sz="32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endParaRPr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86285"/>
              </p:ext>
            </p:extLst>
          </p:nvPr>
        </p:nvGraphicFramePr>
        <p:xfrm>
          <a:off x="827584" y="1275606"/>
          <a:ext cx="7488832" cy="2540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216"/>
                <a:gridCol w="5544616"/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ประเภทการลา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สิทธิการลา 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ลาป่วย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ปีแรกไม่เกิน 8 วันทำการ,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ปีถัดไปไม่เกิน 15 วันทำการ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ปีแรกปฏิบัติงานไม่ครบ 6 เดือน ไม่อยู่ในข่ายได้รับสิทธิดังกล่าว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ลาคลอดบุตร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90 วัน </a:t>
                      </a:r>
                      <a:endParaRPr lang="th-TH" sz="24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ได้รับค่าจ้างระหว่างลาจากส่วนราชการ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ไม่เกิน 45 วัน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ปีแรกปฏิบัติงานไม่ครบ 7 เดือน ไม่อยู่ในข่ายได้รับสิทธิดังกล่าว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4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ctrTitle" idx="4294967295"/>
          </p:nvPr>
        </p:nvSpPr>
        <p:spPr>
          <a:xfrm>
            <a:off x="2555776" y="1923678"/>
            <a:ext cx="4057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dirty="0" smtClean="0">
                <a:solidFill>
                  <a:srgbClr val="A64D79"/>
                </a:solidFill>
                <a:latin typeface="TH SarabunPSK" pitchFamily="34" charset="-34"/>
                <a:cs typeface="TH SarabunPSK" pitchFamily="34" charset="-34"/>
              </a:rPr>
              <a:t>เงินช่วยพิเศษ</a:t>
            </a:r>
            <a:endParaRPr sz="6000" dirty="0">
              <a:solidFill>
                <a:srgbClr val="A64D7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1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 idx="4294967295"/>
          </p:nvPr>
        </p:nvSpPr>
        <p:spPr>
          <a:xfrm>
            <a:off x="755576" y="627534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th-TH" sz="6000" dirty="0">
                <a:solidFill>
                  <a:srgbClr val="A64D79"/>
                </a:solidFill>
                <a:latin typeface="TH SarabunPSK" pitchFamily="34" charset="-34"/>
                <a:cs typeface="TH SarabunPSK" pitchFamily="34" charset="-34"/>
              </a:rPr>
              <a:t>เงินช่วยพิเศษ</a:t>
            </a:r>
            <a:endParaRPr sz="6000" dirty="0">
              <a:solidFill>
                <a:srgbClr val="C27BA0"/>
              </a:solidFill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ctrTitle" idx="4294967295"/>
          </p:nvPr>
        </p:nvSpPr>
        <p:spPr>
          <a:xfrm>
            <a:off x="1187624" y="1635646"/>
            <a:ext cx="7272808" cy="2376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คือ เงินที่รัฐจ่ายให้กับผู้มีสิทธิหรือทายาท   เพื่อช่วยเหลือในการทำศพของข้าราชการ หรือผู้รับบำนาญที่เสียชีวิต</a:t>
            </a:r>
            <a:endParaRPr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5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 idx="4294967295"/>
          </p:nvPr>
        </p:nvSpPr>
        <p:spPr>
          <a:xfrm>
            <a:off x="539552" y="339502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th-TH" sz="4400" dirty="0" smtClean="0">
                <a:solidFill>
                  <a:srgbClr val="A64D79"/>
                </a:solidFill>
                <a:latin typeface="TH SarabunPSK" pitchFamily="34" charset="-34"/>
                <a:cs typeface="TH SarabunPSK" pitchFamily="34" charset="-34"/>
              </a:rPr>
              <a:t>การจ่ายเงิน</a:t>
            </a:r>
            <a:r>
              <a:rPr lang="th-TH" sz="4400" dirty="0">
                <a:solidFill>
                  <a:srgbClr val="A64D79"/>
                </a:solidFill>
                <a:latin typeface="TH SarabunPSK" pitchFamily="34" charset="-34"/>
                <a:cs typeface="TH SarabunPSK" pitchFamily="34" charset="-34"/>
              </a:rPr>
              <a:t>ช่วยพิเศษ</a:t>
            </a:r>
            <a:endParaRPr sz="4400" dirty="0">
              <a:solidFill>
                <a:srgbClr val="C27BA0"/>
              </a:solidFill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ctrTitle" idx="4294967295"/>
          </p:nvPr>
        </p:nvSpPr>
        <p:spPr>
          <a:xfrm>
            <a:off x="899592" y="1131590"/>
            <a:ext cx="7632848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73756"/>
              </p:ext>
            </p:extLst>
          </p:nvPr>
        </p:nvGraphicFramePr>
        <p:xfrm>
          <a:off x="467544" y="1275606"/>
          <a:ext cx="7848872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7688"/>
                <a:gridCol w="5811184"/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การจ่ายเงินช่วยพิเศษ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ข้าราชการ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 เท่าของเงินเดือน + เงินเพิ่มพิเศษสำหรับการสู้รบ </a:t>
                      </a:r>
                      <a:endParaRPr lang="th-TH" sz="32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ผู้รับบำนาญ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 เท่าของบำนาญ + เงินช่วยค่าครองชีพผู้รับ</a:t>
                      </a:r>
                    </a:p>
                    <a:p>
                      <a:pPr algn="l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เบี้ยหวัดบำนาญ (</a:t>
                      </a:r>
                      <a:r>
                        <a:rPr lang="th-TH" sz="32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ช.ค.บ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32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5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 idx="4294967295"/>
          </p:nvPr>
        </p:nvSpPr>
        <p:spPr>
          <a:xfrm>
            <a:off x="539552" y="339502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th-TH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การจ่ายเงิน</a:t>
            </a:r>
            <a:r>
              <a:rPr lang="th-TH" sz="4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ช่วยพิเศษ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ctrTitle" idx="4294967295"/>
          </p:nvPr>
        </p:nvSpPr>
        <p:spPr>
          <a:xfrm>
            <a:off x="899592" y="1131590"/>
            <a:ext cx="7632848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sz="4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7" name="Shape 206"/>
          <p:cNvSpPr txBox="1">
            <a:spLocks/>
          </p:cNvSpPr>
          <p:nvPr/>
        </p:nvSpPr>
        <p:spPr>
          <a:xfrm>
            <a:off x="1007604" y="1131590"/>
            <a:ext cx="727280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th-TH" sz="3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ให้จ่ายตามหนังสือแสดงเจตนาระบุตัวผู้รับเงินช่วยพิเศษ</a:t>
            </a:r>
          </a:p>
          <a:p>
            <a:pPr algn="l"/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hape 206"/>
          <p:cNvSpPr txBox="1">
            <a:spLocks/>
          </p:cNvSpPr>
          <p:nvPr/>
        </p:nvSpPr>
        <p:spPr>
          <a:xfrm>
            <a:off x="827584" y="1779662"/>
            <a:ext cx="7632848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th-TH" sz="3600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กรณีไม่ได้แสดงเจตนา</a:t>
            </a:r>
            <a:r>
              <a:rPr lang="th-TH" sz="3600" b="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ให้จ่ายแก่ทายาทตามลำดับก่อนหลัง ได้แก่		1.  คู่สมรส</a:t>
            </a:r>
          </a:p>
          <a:p>
            <a:pPr algn="l"/>
            <a:r>
              <a:rPr lang="th-TH" sz="3600" b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2.  บุตร</a:t>
            </a:r>
          </a:p>
          <a:p>
            <a:pPr algn="l"/>
            <a:r>
              <a:rPr lang="th-TH" sz="3600" b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3.  บิดา มารดา</a:t>
            </a:r>
            <a:endParaRPr lang="th-TH" sz="36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Shape 206"/>
          <p:cNvSpPr txBox="1">
            <a:spLocks/>
          </p:cNvSpPr>
          <p:nvPr/>
        </p:nvSpPr>
        <p:spPr>
          <a:xfrm>
            <a:off x="2051720" y="4120852"/>
            <a:ext cx="5364596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th-TH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ต้องดำเนินการภายใน 1 ปี นับแต่เสียชีวิต</a:t>
            </a:r>
          </a:p>
          <a:p>
            <a:pPr algn="l"/>
            <a:endParaRPr lang="th-TH" sz="3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17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835696" y="699542"/>
            <a:ext cx="5400600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การจ่ายเงินทดรองราชการ</a:t>
            </a:r>
            <a:endParaRPr sz="4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2411760" y="1851670"/>
            <a:ext cx="4248472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ทุกวันอังคาร และวันพฤหัสบดี</a:t>
            </a:r>
            <a:endParaRPr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5" name="Shape 267"/>
          <p:cNvSpPr txBox="1">
            <a:spLocks noGrp="1"/>
          </p:cNvSpPr>
          <p:nvPr>
            <p:ph type="body" idx="1"/>
          </p:nvPr>
        </p:nvSpPr>
        <p:spPr>
          <a:xfrm>
            <a:off x="2411760" y="2715766"/>
            <a:ext cx="4248472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ตั้งแต่เวลา 09.00 – 15.30 น.</a:t>
            </a:r>
            <a:endParaRPr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build="p"/>
      <p:bldP spid="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ctrTitle" idx="4294967295"/>
          </p:nvPr>
        </p:nvSpPr>
        <p:spPr>
          <a:xfrm>
            <a:off x="1259632" y="1635646"/>
            <a:ext cx="6593700" cy="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311" name="Shape 311"/>
          <p:cNvSpPr txBox="1">
            <a:spLocks noGrp="1"/>
          </p:cNvSpPr>
          <p:nvPr>
            <p:ph type="subTitle" idx="4294967295"/>
          </p:nvPr>
        </p:nvSpPr>
        <p:spPr>
          <a:xfrm>
            <a:off x="1259632" y="2643758"/>
            <a:ext cx="6593700" cy="974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Playfair Display"/>
                <a:ea typeface="Playfair Display"/>
                <a:cs typeface="Playfair Display"/>
                <a:sym typeface="Playfair Display"/>
              </a:rPr>
              <a:t>Any questions</a:t>
            </a:r>
            <a:r>
              <a:rPr lang="en" sz="3600" b="1" i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  <a:endParaRPr sz="3600" b="1"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 idx="4294967295"/>
          </p:nvPr>
        </p:nvSpPr>
        <p:spPr>
          <a:xfrm>
            <a:off x="1475656" y="555526"/>
            <a:ext cx="659370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dirty="0" smtClean="0">
                <a:solidFill>
                  <a:srgbClr val="CC4125"/>
                </a:solidFill>
                <a:latin typeface="TH SarabunPSK" pitchFamily="34" charset="-34"/>
                <a:cs typeface="TH SarabunPSK" pitchFamily="34" charset="-34"/>
              </a:rPr>
              <a:t>เงินเดือน</a:t>
            </a:r>
            <a:endParaRPr sz="5400" dirty="0">
              <a:solidFill>
                <a:srgbClr val="CC412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4294967295"/>
          </p:nvPr>
        </p:nvSpPr>
        <p:spPr>
          <a:xfrm>
            <a:off x="827584" y="1275606"/>
            <a:ext cx="7632848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thaiDi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เงินที่จ่ายให้แก่ข้าราชการและพนักงานของรัฐทุกประเภทเป็นรายเดือน โดยมีอัตราตามที่กำหนดไว้ในบัญชีถือจ่ายเงินเดือนประจำปี รวมถึงเงินที่กระทรวงการคลังกำหนดให้จ่ายในลักษณะเงินเดือนและเงินเพิ่มอื่นที่จ่ายควบกับเงินเดือน เช่น เงินประจำตำแหน่ง เงินเพิ่มพิเศษสำหรับการสู้รบ (พ.</a:t>
            </a:r>
            <a:r>
              <a:rPr lang="th-TH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ส.ร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.), เงินค่าตอบแทนรายเดือนสำหรับข้าราชการ ฯลฯ</a:t>
            </a:r>
            <a:endParaRPr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 idx="4294967295"/>
          </p:nvPr>
        </p:nvSpPr>
        <p:spPr>
          <a:xfrm>
            <a:off x="1475656" y="555526"/>
            <a:ext cx="6593700" cy="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dirty="0" smtClean="0">
                <a:solidFill>
                  <a:srgbClr val="CC4125"/>
                </a:solidFill>
                <a:latin typeface="TH SarabunPSK" pitchFamily="34" charset="-34"/>
                <a:cs typeface="TH SarabunPSK" pitchFamily="34" charset="-34"/>
              </a:rPr>
              <a:t>ค่าจ้างประจำ</a:t>
            </a:r>
            <a:endParaRPr sz="5400" dirty="0">
              <a:solidFill>
                <a:srgbClr val="CC412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4294967295"/>
          </p:nvPr>
        </p:nvSpPr>
        <p:spPr>
          <a:xfrm>
            <a:off x="1115616" y="1419622"/>
            <a:ext cx="6881732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thaiDi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เงินที่จ่ายเป็นค่าจ้างให้แก่ลูกจ้างประจำของส่วนราชการ โดยมีอัตราที่กำหนดไว้ในบัญชีถือจ่ายค่าจ้างประจำ รวมถึงเงินที่กระทรวงการคลังกำหนดให้จ่ายในลักษณะค่าจ้างประจำ และเงินเพิ่มอื่นที่จ่ายควบกับค่าจ้างประจำ เช่น       เงิน พ.</a:t>
            </a:r>
            <a:r>
              <a:rPr lang="th-TH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ส.ร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., เงินเบี้ยกันดาร, เงินค่าตอบแทนรายเดือนสำหรับลูกจ้างประจำ ฯลฯ</a:t>
            </a:r>
            <a:endParaRPr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1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 idx="4294967295"/>
          </p:nvPr>
        </p:nvSpPr>
        <p:spPr>
          <a:xfrm>
            <a:off x="1475656" y="699542"/>
            <a:ext cx="6593700" cy="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dirty="0" smtClean="0">
                <a:solidFill>
                  <a:srgbClr val="CC4125"/>
                </a:solidFill>
                <a:latin typeface="TH SarabunPSK" pitchFamily="34" charset="-34"/>
                <a:cs typeface="TH SarabunPSK" pitchFamily="34" charset="-34"/>
              </a:rPr>
              <a:t>ค่าจ้างชั่วคราว</a:t>
            </a:r>
            <a:endParaRPr sz="6000" dirty="0">
              <a:solidFill>
                <a:srgbClr val="CC412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4294967295"/>
          </p:nvPr>
        </p:nvSpPr>
        <p:spPr>
          <a:xfrm>
            <a:off x="971600" y="1635646"/>
            <a:ext cx="7025748" cy="2304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thaiDi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เงินที่จ่ายเป็นค่าจ้างสำหรับการทำงานปกติ  แก่ลูกจ้างชั่วคราวของส่วนราชการ รวมถึงเงินเพิ่มอื่น  ที่จ่ายควบกับค่าจ้างชั่วคราว</a:t>
            </a:r>
            <a:endParaRPr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5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 idx="4294967295"/>
          </p:nvPr>
        </p:nvSpPr>
        <p:spPr>
          <a:xfrm>
            <a:off x="1691680" y="699542"/>
            <a:ext cx="6593700" cy="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>
                <a:solidFill>
                  <a:srgbClr val="CC4125"/>
                </a:solidFill>
                <a:latin typeface="TH SarabunPSK" pitchFamily="34" charset="-34"/>
                <a:cs typeface="TH SarabunPSK" pitchFamily="34" charset="-34"/>
              </a:rPr>
              <a:t>ค่าตอบแทนพนักงานราชการ</a:t>
            </a:r>
            <a:endParaRPr dirty="0">
              <a:solidFill>
                <a:srgbClr val="CC4125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4294967295"/>
          </p:nvPr>
        </p:nvSpPr>
        <p:spPr>
          <a:xfrm>
            <a:off x="1403648" y="1347614"/>
            <a:ext cx="6593700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thaiDi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งินที่จ่ายเป็นค่าตอบแทนการปฏิบัติงานให้แก่พนักงานราชการตามอัตราที่กำหนดในประกาศคณะกรรมการบริหารพนักงานราชการ รวมถึงเงินที่กำหนด     ให้จ่ายในลักษณะดังกล่าว และเงินเพิ่มอื่นที่จ่ายควบกับค่าตอบแทนพนักงานราชการ เช่น เงินช่วยเหลือ          การครองชีพพิเศษ เป็นต้น</a:t>
            </a:r>
            <a:endParaRPr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72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2051720" y="1419622"/>
            <a:ext cx="529590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โครงการจ่ายตรงเงินเดือนและค่าจ้างประจำ</a:t>
            </a:r>
            <a:endParaRPr sz="32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1979712" y="2139702"/>
            <a:ext cx="5328592" cy="1584176"/>
          </a:xfrm>
        </p:spPr>
        <p:txBody>
          <a:bodyPr/>
          <a:lstStyle/>
          <a:p>
            <a:r>
              <a:rPr lang="th-TH" sz="2800" i="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สพฐ</a:t>
            </a:r>
            <a:r>
              <a:rPr lang="th-TH" sz="2800" i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.ได้เข้าร่วมโครงการจ่ายตรงเงินเดือน</a:t>
            </a:r>
          </a:p>
          <a:p>
            <a:r>
              <a:rPr lang="th-TH" sz="2800" i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ของกรมบัญชีกลาง </a:t>
            </a:r>
          </a:p>
          <a:p>
            <a:r>
              <a:rPr lang="th-TH" sz="3200" b="1" i="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ตั้งแต่วันที่ 1 ม.ค. 2560</a:t>
            </a:r>
            <a:endParaRPr lang="th-TH" sz="3200" b="1" i="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699792" y="2139702"/>
            <a:ext cx="4320480" cy="792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6000" b="1" i="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ภาษีหัก ณ ที่จ่าย</a:t>
            </a:r>
            <a:endParaRPr sz="6000" b="1" i="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4297650" y="42926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331640" y="771550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dirty="0" err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สลิป</a:t>
            </a:r>
            <a:r>
              <a:rPr lang="th-TH" sz="54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เงินเดือน</a:t>
            </a:r>
            <a:endParaRPr sz="54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Shape 161"/>
          <p:cNvSpPr txBox="1">
            <a:spLocks/>
          </p:cNvSpPr>
          <p:nvPr/>
        </p:nvSpPr>
        <p:spPr>
          <a:xfrm>
            <a:off x="1523452" y="1779662"/>
            <a:ext cx="6216899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ส่งให้ทุกโรงเรียนทาง 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E-mail 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9662"/>
            <a:ext cx="590430" cy="63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161"/>
          <p:cNvSpPr txBox="1">
            <a:spLocks/>
          </p:cNvSpPr>
          <p:nvPr/>
        </p:nvSpPr>
        <p:spPr>
          <a:xfrm>
            <a:off x="1523452" y="2566792"/>
            <a:ext cx="6504932" cy="166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4800"/>
              <a:buFont typeface="Playfair Display"/>
              <a:buNone/>
              <a:defRPr sz="4800" b="1" i="0" u="none" strike="noStrike" cap="none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44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สลิป</a:t>
            </a:r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เงินเดือนไม่รวมรายการโอน</a:t>
            </a:r>
          </a:p>
          <a:p>
            <a:r>
              <a:rPr lang="th-TH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ค่ารักษาพยาบาลและค่าการศึกษาบุตร</a:t>
            </a:r>
            <a:endParaRPr lang="th-TH" sz="4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43758"/>
            <a:ext cx="590430" cy="63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825</Words>
  <Application>Microsoft Office PowerPoint</Application>
  <PresentationFormat>นำเสนอทางหน้าจอ (16:9)</PresentationFormat>
  <Paragraphs>135</Paragraphs>
  <Slides>26</Slides>
  <Notes>26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32" baseType="lpstr">
      <vt:lpstr>Arial</vt:lpstr>
      <vt:lpstr>Angsana New</vt:lpstr>
      <vt:lpstr>TH SarabunPSK</vt:lpstr>
      <vt:lpstr>Tinos</vt:lpstr>
      <vt:lpstr>Playfair Display</vt:lpstr>
      <vt:lpstr>Constance template</vt:lpstr>
      <vt:lpstr>งบบุคลากร</vt:lpstr>
      <vt:lpstr> หมายถึง รายจ่ายที่กำหนดให้จ่ายเพื่อการบริหารงานบุคคลภาครัฐ ได้แก่ รายจ่ายที่จ่ายในลักษณะเงินเดือน ค่าจ้างประจำ ค่าจ้างชั่วคราว และค่าตอบแทนพนักงานราชการ รวมถึงรายจ่ายที่กำหนดให้จ่ายจากงบรายจ่ายอื่น ๆ ในลักษณะรายจ่ายดังกล่าว</vt:lpstr>
      <vt:lpstr>เงินเดือน</vt:lpstr>
      <vt:lpstr>ค่าจ้างประจำ</vt:lpstr>
      <vt:lpstr>ค่าจ้างชั่วคราว</vt:lpstr>
      <vt:lpstr>ค่าตอบแทนพนักงานราชการ</vt:lpstr>
      <vt:lpstr>โครงการจ่ายตรงเงินเดือนและค่าจ้างประจำ</vt:lpstr>
      <vt:lpstr>งานนำเสนอ PowerPoint</vt:lpstr>
      <vt:lpstr>สลิปเงินเดือน</vt:lpstr>
      <vt:lpstr>ค่าจ้างชั่วคราว</vt:lpstr>
      <vt:lpstr>      ค่าจ้างชั่วคราว  ได้แก่  พนักงานราชการ   เจ้าหน้าที่ธุรการโรงเรียน  พี่เลี้ยงเด็กพิการ   นักการภารโรง  ครูขาดแคลนวิกฤติ  ครูโครงการ SP2 ครูโครงการวิทยาศาสตร์-คณิตศาสตร์ </vt:lpstr>
      <vt:lpstr>ประกันสังคม</vt:lpstr>
      <vt:lpstr>งานนำเสนอ PowerPoint</vt:lpstr>
      <vt:lpstr>พนักงานราชการมีสิทธิลา ดังนี้ </vt:lpstr>
      <vt:lpstr>พนักงานราชการมีสิทธิลา ดังนี้ </vt:lpstr>
      <vt:lpstr>พนักงานราชการมีสิทธิลา ดังนี้ </vt:lpstr>
      <vt:lpstr>กรณีที่พนักงานราชการเข้าทำงานไม่ถึง 1 ปี  ให้ทอนสิทธิที่จะได้รับค่าตอบแทนการลากิจส่วนตัว และการลาพักผ่อนลงตามส่วนของจำนวนวันที่จ้าง</vt:lpstr>
      <vt:lpstr>สิทธิประโยชน์อื่น ๆ</vt:lpstr>
      <vt:lpstr>งานนำเสนอ PowerPoint</vt:lpstr>
      <vt:lpstr>ลูกจ้างชั่วคราวมีสิทธิลาโดยได้รับค่าจ้าง ดังนี้ </vt:lpstr>
      <vt:lpstr>เงินช่วยพิเศษ</vt:lpstr>
      <vt:lpstr>เงินช่วยพิเศษ</vt:lpstr>
      <vt:lpstr>การจ่ายเงินช่วยพิเศษ</vt:lpstr>
      <vt:lpstr>การจ่ายเงินช่วยพิเศษ</vt:lpstr>
      <vt:lpstr>การจ่ายเงินทดรองราชการ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ASUS</dc:creator>
  <cp:lastModifiedBy>Lenovo</cp:lastModifiedBy>
  <cp:revision>76</cp:revision>
  <cp:lastPrinted>2018-07-11T07:28:06Z</cp:lastPrinted>
  <dcterms:modified xsi:type="dcterms:W3CDTF">2018-07-12T23:32:50Z</dcterms:modified>
</cp:coreProperties>
</file>